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xls" ContentType="application/vnd.ms-excel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797675" cy="9926638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CC"/>
    <a:srgbClr val="FF99FF"/>
    <a:srgbClr val="FFCCCC"/>
    <a:srgbClr val="9AE189"/>
    <a:srgbClr val="FFCC99"/>
    <a:srgbClr val="99CCFF"/>
    <a:srgbClr val="CC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07" d="100"/>
          <a:sy n="107" d="100"/>
        </p:scale>
        <p:origin x="-84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33022388059701491"/>
          <c:y val="0.47424931546368243"/>
          <c:w val="0.41249999999999998"/>
          <c:h val="0.35329872047244093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/>
            </a:sp3d>
          </c:spPr>
          <c:explosion val="17"/>
          <c:dPt>
            <c:idx val="1"/>
            <c:bubble3D val="0"/>
            <c:spPr>
              <a:solidFill>
                <a:schemeClr val="accent4">
                  <a:lumMod val="40000"/>
                  <a:lumOff val="60000"/>
                </a:schemeClr>
              </a:solidFill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Lbls>
            <c:dLbl>
              <c:idx val="0"/>
              <c:layout>
                <c:manualLayout>
                  <c:x val="7.0435421318603836E-2"/>
                  <c:y val="7.469725098190344E-2"/>
                </c:manualLayout>
              </c:layout>
              <c:showLegendKey val="1"/>
              <c:showVal val="1"/>
              <c:showCatName val="1"/>
              <c:showSerName val="0"/>
              <c:showPercent val="1"/>
              <c:showBubbleSize val="0"/>
              <c:separator>
</c:separator>
            </c:dLbl>
            <c:dLbl>
              <c:idx val="1"/>
              <c:layout>
                <c:manualLayout>
                  <c:x val="-4.7873624005954477E-2"/>
                  <c:y val="-1.9187267141602519E-2"/>
                </c:manualLayout>
              </c:layout>
              <c:showLegendKey val="1"/>
              <c:showVal val="1"/>
              <c:showCatName val="1"/>
              <c:showSerName val="0"/>
              <c:showPercent val="1"/>
              <c:showBubbleSize val="0"/>
              <c:separator>
</c:separator>
            </c:dLbl>
            <c:dLbl>
              <c:idx val="2"/>
              <c:layout>
                <c:manualLayout>
                  <c:x val="-0.30255122027656989"/>
                  <c:y val="0.11563920535528752"/>
                </c:manualLayout>
              </c:layout>
              <c:showLegendKey val="1"/>
              <c:showVal val="1"/>
              <c:showCatName val="1"/>
              <c:showSerName val="0"/>
              <c:showPercent val="1"/>
              <c:showBubbleSize val="0"/>
              <c:separator>
</c:separator>
            </c:dLbl>
            <c:dLbl>
              <c:idx val="3"/>
              <c:layout>
                <c:manualLayout>
                  <c:x val="-7.5739217299330128E-2"/>
                  <c:y val="-3.0900634518201391E-2"/>
                </c:manualLayout>
              </c:layout>
              <c:showLegendKey val="1"/>
              <c:showVal val="1"/>
              <c:showCatName val="1"/>
              <c:showSerName val="0"/>
              <c:showPercent val="1"/>
              <c:showBubbleSize val="0"/>
              <c:separator>
</c:separator>
            </c:dLbl>
            <c:dLbl>
              <c:idx val="4"/>
              <c:layout>
                <c:manualLayout>
                  <c:x val="0.20742292474634699"/>
                  <c:y val="-0.11399800052152181"/>
                </c:manualLayout>
              </c:layout>
              <c:numFmt formatCode="0.00%" sourceLinked="0"/>
              <c:spPr/>
              <c:txPr>
                <a:bodyPr/>
                <a:lstStyle/>
                <a:p>
                  <a:pPr>
                    <a:defRPr sz="900"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showLegendKey val="1"/>
              <c:showVal val="1"/>
              <c:showCatName val="1"/>
              <c:showSerName val="0"/>
              <c:showPercent val="1"/>
              <c:showBubbleSize val="0"/>
              <c:separator>
</c:separator>
            </c:dLbl>
            <c:numFmt formatCode="0.0%" sourceLinked="0"/>
            <c:txPr>
              <a:bodyPr/>
              <a:lstStyle/>
              <a:p>
                <a:pPr>
                  <a:defRPr sz="90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1"/>
            <c:showVal val="1"/>
            <c:showCatName val="1"/>
            <c:showSerName val="0"/>
            <c:showPercent val="1"/>
            <c:showBubbleSize val="0"/>
            <c:separator>
</c:separator>
            <c:showLeaderLines val="1"/>
          </c:dLbls>
          <c:cat>
            <c:strRef>
              <c:f>Лист1!$A$2:$A$6</c:f>
              <c:strCache>
                <c:ptCount val="5"/>
                <c:pt idx="0">
                  <c:v>Дошкольное образование в дошкольных образовательных учреждениях</c:v>
                </c:pt>
                <c:pt idx="1">
                  <c:v>Дошкольное, общее, дополнительное образоване в общеобразовательных учреждениях</c:v>
                </c:pt>
                <c:pt idx="2">
                  <c:v>Дополнительное образование в учреждениях дополнительного образования детей</c:v>
                </c:pt>
                <c:pt idx="3">
                  <c:v>Организованный отдых обучающихся образовательных учреждений в каникулярное время</c:v>
                </c:pt>
                <c:pt idx="4">
                  <c:v>Доступная среда</c:v>
                </c:pt>
              </c:strCache>
            </c:strRef>
          </c:cat>
          <c:val>
            <c:numRef>
              <c:f>Лист1!$B$2:$B$6</c:f>
              <c:numCache>
                <c:formatCode>_-* #,##0.0_р_._-;\-* #,##0.0_р_._-;_-* "-"??_р_._-;_-@_-</c:formatCode>
                <c:ptCount val="5"/>
                <c:pt idx="0">
                  <c:v>1706078.5</c:v>
                </c:pt>
                <c:pt idx="1">
                  <c:v>3728166.4</c:v>
                </c:pt>
                <c:pt idx="2">
                  <c:v>152188</c:v>
                </c:pt>
                <c:pt idx="3">
                  <c:v>30764</c:v>
                </c:pt>
                <c:pt idx="4">
                  <c:v>1083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30480177130085961"/>
          <c:y val="0.40752860893827597"/>
          <c:w val="0.46803464442774495"/>
          <c:h val="0.45399079579143609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/>
              <a:bevelB/>
            </a:sp3d>
          </c:spPr>
          <c:explosion val="20"/>
          <c:dPt>
            <c:idx val="1"/>
            <c:bubble3D val="0"/>
            <c:spPr>
              <a:solidFill>
                <a:schemeClr val="accent2">
                  <a:lumMod val="40000"/>
                  <a:lumOff val="60000"/>
                </a:schemeClr>
              </a:solidFill>
              <a:scene3d>
                <a:camera prst="orthographicFront"/>
                <a:lightRig rig="threePt" dir="t"/>
              </a:scene3d>
              <a:sp3d>
                <a:bevelT/>
                <a:bevelB/>
              </a:sp3d>
            </c:spPr>
          </c:dPt>
          <c:dPt>
            <c:idx val="2"/>
            <c:bubble3D val="0"/>
            <c:spPr>
              <a:solidFill>
                <a:srgbClr val="FFFFCC"/>
              </a:solidFill>
              <a:scene3d>
                <a:camera prst="orthographicFront"/>
                <a:lightRig rig="threePt" dir="t"/>
              </a:scene3d>
              <a:sp3d>
                <a:bevelT/>
                <a:bevelB/>
              </a:sp3d>
            </c:spPr>
          </c:dPt>
          <c:dPt>
            <c:idx val="4"/>
            <c:bubble3D val="0"/>
            <c:spPr>
              <a:solidFill>
                <a:schemeClr val="accent5">
                  <a:lumMod val="40000"/>
                  <a:lumOff val="60000"/>
                </a:schemeClr>
              </a:solidFill>
              <a:scene3d>
                <a:camera prst="orthographicFront"/>
                <a:lightRig rig="threePt" dir="t"/>
              </a:scene3d>
              <a:sp3d>
                <a:bevelT/>
                <a:bevelB/>
              </a:sp3d>
            </c:spPr>
          </c:dPt>
          <c:dLbls>
            <c:dLbl>
              <c:idx val="0"/>
              <c:layout>
                <c:manualLayout>
                  <c:x val="-2.1653333381635499E-3"/>
                  <c:y val="-0.11675175927991337"/>
                </c:manualLayout>
              </c:layout>
              <c:showLegendKey val="1"/>
              <c:showVal val="1"/>
              <c:showCatName val="1"/>
              <c:showSerName val="0"/>
              <c:showPercent val="1"/>
              <c:showBubbleSize val="0"/>
              <c:separator>
</c:separator>
            </c:dLbl>
            <c:dLbl>
              <c:idx val="1"/>
              <c:layout>
                <c:manualLayout>
                  <c:x val="0.14013172001075025"/>
                  <c:y val="-5.8292386277678986E-2"/>
                </c:manualLayout>
              </c:layout>
              <c:showLegendKey val="1"/>
              <c:showVal val="1"/>
              <c:showCatName val="1"/>
              <c:showSerName val="0"/>
              <c:showPercent val="1"/>
              <c:showBubbleSize val="0"/>
              <c:separator>
</c:separator>
            </c:dLbl>
            <c:dLbl>
              <c:idx val="2"/>
              <c:layout>
                <c:manualLayout>
                  <c:x val="-7.0633995382463732E-2"/>
                  <c:y val="0.21538639357275574"/>
                </c:manualLayout>
              </c:layout>
              <c:showLegendKey val="1"/>
              <c:showVal val="1"/>
              <c:showCatName val="1"/>
              <c:showSerName val="0"/>
              <c:showPercent val="1"/>
              <c:showBubbleSize val="0"/>
              <c:separator>
</c:separator>
            </c:dLbl>
            <c:dLbl>
              <c:idx val="4"/>
              <c:layout>
                <c:manualLayout>
                  <c:x val="2.0318495435784796E-2"/>
                  <c:y val="-9.1431774084408057E-2"/>
                </c:manualLayout>
              </c:layout>
              <c:showLegendKey val="1"/>
              <c:showVal val="1"/>
              <c:showCatName val="1"/>
              <c:showSerName val="0"/>
              <c:showPercent val="1"/>
              <c:showBubbleSize val="0"/>
              <c:separator>
</c:separator>
            </c:dLbl>
            <c:numFmt formatCode="0.0%" sourceLinked="0"/>
            <c:txPr>
              <a:bodyPr/>
              <a:lstStyle/>
              <a:p>
                <a:pPr>
                  <a:defRPr sz="90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1"/>
            <c:showVal val="1"/>
            <c:showCatName val="1"/>
            <c:showSerName val="0"/>
            <c:showPercent val="1"/>
            <c:showBubbleSize val="0"/>
            <c:separator>
</c:separator>
            <c:showLeaderLines val="1"/>
          </c:dLbls>
          <c:cat>
            <c:strRef>
              <c:f>Лист1!$A$2:$A$6</c:f>
              <c:strCache>
                <c:ptCount val="5"/>
                <c:pt idx="0">
                  <c:v>Расходы на выполнение функций департамента</c:v>
                </c:pt>
                <c:pt idx="1">
                  <c:v>Расходы на выполнение функций подведомственными казенными учреждениям</c:v>
                </c:pt>
                <c:pt idx="2">
                  <c:v>Расходы на организацию отдыха и оздоровления детей</c:v>
                </c:pt>
                <c:pt idx="3">
                  <c:v>Расходы на администрирование выплаты компенсации части родительской платы</c:v>
                </c:pt>
                <c:pt idx="4">
                  <c:v>Расходы на выплату компенсации части родительской платы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83079.100000000006</c:v>
                </c:pt>
                <c:pt idx="1">
                  <c:v>254685</c:v>
                </c:pt>
                <c:pt idx="2">
                  <c:v>23359.200000000001</c:v>
                </c:pt>
                <c:pt idx="3">
                  <c:v>8345</c:v>
                </c:pt>
                <c:pt idx="4">
                  <c:v>94617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image" Target="../media/image1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72D2AF-B952-46B8-948B-EC30CADA7152}" type="datetimeFigureOut">
              <a:rPr lang="en-US"/>
              <a:pPr>
                <a:defRPr/>
              </a:pPr>
              <a:t>11/15/2011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754A1D-31D8-45EF-9EE8-4932E78001B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84872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257632-5607-4ECB-B73B-72DB6BC4F9F1}" type="datetimeFigureOut">
              <a:rPr lang="en-US"/>
              <a:pPr>
                <a:defRPr/>
              </a:pPr>
              <a:t>11/15/2011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C86161-32D2-4273-9565-E5065FBFF0A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31372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B98D9F-50EE-4CFE-9F37-97F69210D06F}" type="datetimeFigureOut">
              <a:rPr lang="en-US"/>
              <a:pPr>
                <a:defRPr/>
              </a:pPr>
              <a:t>11/15/2011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88780B-713A-4FCF-B036-A672942B312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27781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EF5199-40CD-45E5-9DC1-39BF91BAA015}" type="datetimeFigureOut">
              <a:rPr lang="en-US"/>
              <a:pPr>
                <a:defRPr/>
              </a:pPr>
              <a:t>11/15/2011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172A0A-B0F5-45F9-8510-9ED2AAA13E6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06098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D6E18C-67C2-4D30-862C-79D9B410308E}" type="datetimeFigureOut">
              <a:rPr lang="en-US"/>
              <a:pPr>
                <a:defRPr/>
              </a:pPr>
              <a:t>11/15/2011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DD273D-7825-4AAE-B6C2-E58F0DBBCD7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62315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352AA2-BFAB-40E7-B29F-638DE69C7121}" type="datetimeFigureOut">
              <a:rPr lang="en-US"/>
              <a:pPr>
                <a:defRPr/>
              </a:pPr>
              <a:t>11/15/2011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2D5210-C399-456E-9DE9-D18A1432316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11291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99700B-A202-4CDA-A112-59E38B6260ED}" type="datetimeFigureOut">
              <a:rPr lang="en-US"/>
              <a:pPr>
                <a:defRPr/>
              </a:pPr>
              <a:t>11/15/2011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7574AF-CAC1-4A96-9102-4EEADB504D6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52485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90DF1C-F475-4D5D-A63E-D4FD031444E5}" type="datetimeFigureOut">
              <a:rPr lang="en-US"/>
              <a:pPr>
                <a:defRPr/>
              </a:pPr>
              <a:t>11/15/2011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DED9EF-C0C6-4DB4-96B4-6D2DFAFD55E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16701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849629-24A9-4A03-AB3D-847EE200574A}" type="datetimeFigureOut">
              <a:rPr lang="en-US"/>
              <a:pPr>
                <a:defRPr/>
              </a:pPr>
              <a:t>11/15/2011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5E3818-87F2-4594-9641-17CFAD146FD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14938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27BFC8-C133-4860-BC58-8D7E74E8EB9D}" type="datetimeFigureOut">
              <a:rPr lang="en-US"/>
              <a:pPr>
                <a:defRPr/>
              </a:pPr>
              <a:t>11/15/2011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BF0DC0-4A38-4833-B57C-F5967EE9A19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44442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046CFA-7E6E-4D5E-934F-78BF79F9E135}" type="datetimeFigureOut">
              <a:rPr lang="en-US"/>
              <a:pPr>
                <a:defRPr/>
              </a:pPr>
              <a:t>11/15/2011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989A1A-9D9F-4862-B1F9-B5979D9D619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31648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E67301FF-A60A-40BC-B03B-9C827EA8C8B6}" type="datetimeFigureOut">
              <a:rPr lang="en-US"/>
              <a:pPr>
                <a:defRPr/>
              </a:pPr>
              <a:t>11/15/2011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7946FFDE-73C2-41D7-A916-B72FD21CCAC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_____Microsoft_Excel_97-20032.xls"/><Relationship Id="rId3" Type="http://schemas.openxmlformats.org/officeDocument/2006/relationships/image" Target="../media/image3.jpeg"/><Relationship Id="rId7" Type="http://schemas.openxmlformats.org/officeDocument/2006/relationships/oleObject" Target="../embeddings/oleObject2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.emf"/><Relationship Id="rId11" Type="http://schemas.openxmlformats.org/officeDocument/2006/relationships/chart" Target="../charts/chart2.xml"/><Relationship Id="rId5" Type="http://schemas.openxmlformats.org/officeDocument/2006/relationships/oleObject" Target="../embeddings/_____Microsoft_Excel_97-20031.xls"/><Relationship Id="rId10" Type="http://schemas.openxmlformats.org/officeDocument/2006/relationships/chart" Target="../charts/chart1.xml"/><Relationship Id="rId4" Type="http://schemas.openxmlformats.org/officeDocument/2006/relationships/oleObject" Target="../embeddings/oleObject1.bin"/><Relationship Id="rId9" Type="http://schemas.openxmlformats.org/officeDocument/2006/relationships/image" Target="../media/image2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8"/>
          <p:cNvSpPr txBox="1">
            <a:spLocks noChangeArrowheads="1"/>
          </p:cNvSpPr>
          <p:nvPr/>
        </p:nvSpPr>
        <p:spPr bwMode="auto">
          <a:xfrm>
            <a:off x="76200" y="676378"/>
            <a:ext cx="5253181" cy="27699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 sz="1600" b="1" i="0" u="none" strike="noStrike" kern="1200" baseline="0">
                <a:solidFill>
                  <a:srgbClr val="000000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pP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Структура расходов в разрезе источников финансирования</a:t>
            </a:r>
          </a:p>
        </p:txBody>
      </p:sp>
      <p:sp>
        <p:nvSpPr>
          <p:cNvPr id="2053" name="TextBox 8"/>
          <p:cNvSpPr txBox="1">
            <a:spLocks noChangeArrowheads="1"/>
          </p:cNvSpPr>
          <p:nvPr/>
        </p:nvSpPr>
        <p:spPr bwMode="auto">
          <a:xfrm>
            <a:off x="0" y="0"/>
            <a:ext cx="91440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Информация о проекте расходов на 2012-2014 годы.</a:t>
            </a:r>
          </a:p>
          <a:p>
            <a:pPr algn="ctr" eaLnBrk="1" hangingPunct="1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Департамент образования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8"/>
          <p:cNvSpPr txBox="1">
            <a:spLocks noChangeArrowheads="1"/>
          </p:cNvSpPr>
          <p:nvPr/>
        </p:nvSpPr>
        <p:spPr bwMode="auto">
          <a:xfrm>
            <a:off x="76200" y="3417332"/>
            <a:ext cx="5280891" cy="46166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 sz="1600" b="1" i="0" u="none" strike="noStrike" kern="1200" baseline="0">
                <a:solidFill>
                  <a:srgbClr val="000000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pP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Расходы на реализацию ведомственных и долгосрочных целевых программ в 2012 году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TextBox 8"/>
          <p:cNvSpPr txBox="1">
            <a:spLocks noChangeArrowheads="1"/>
          </p:cNvSpPr>
          <p:nvPr/>
        </p:nvSpPr>
        <p:spPr bwMode="auto">
          <a:xfrm>
            <a:off x="5468972" y="3509664"/>
            <a:ext cx="3574257" cy="27699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Структура непрограммных расходов в 2012 году</a:t>
            </a:r>
          </a:p>
        </p:txBody>
      </p:sp>
      <p:graphicFrame>
        <p:nvGraphicFramePr>
          <p:cNvPr id="2060" name="Диаграмма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3055657"/>
              </p:ext>
            </p:extLst>
          </p:nvPr>
        </p:nvGraphicFramePr>
        <p:xfrm>
          <a:off x="-9526" y="903288"/>
          <a:ext cx="5478497" cy="2465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20" name="Лист" r:id="rId5" imgW="5524433" imgH="2467039" progId="Excel.Sheet.8">
                  <p:embed/>
                </p:oleObj>
              </mc:Choice>
              <mc:Fallback>
                <p:oleObj name="Лист" r:id="rId5" imgW="5524433" imgH="2467039" progId="Excel.Sheet.8">
                  <p:embed/>
                  <p:pic>
                    <p:nvPicPr>
                      <p:cNvPr id="0" name="Диаграмма 1"/>
                      <p:cNvPicPr>
                        <a:picLocks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-9526" y="903288"/>
                        <a:ext cx="5478497" cy="24653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62" name="TextBox 5"/>
          <p:cNvSpPr txBox="1">
            <a:spLocks noChangeArrowheads="1"/>
          </p:cNvSpPr>
          <p:nvPr/>
        </p:nvSpPr>
        <p:spPr bwMode="auto">
          <a:xfrm>
            <a:off x="1747838" y="6419850"/>
            <a:ext cx="2037224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1200" b="1" u="sng" dirty="0">
                <a:latin typeface="Times New Roman" pitchFamily="18" charset="0"/>
                <a:cs typeface="Times New Roman" pitchFamily="18" charset="0"/>
              </a:rPr>
              <a:t>Всего расходов: </a:t>
            </a:r>
            <a:r>
              <a:rPr lang="ru-RU" sz="1200" b="1" u="sng" dirty="0" smtClean="0">
                <a:latin typeface="Times New Roman" pitchFamily="18" charset="0"/>
                <a:cs typeface="Times New Roman" pitchFamily="18" charset="0"/>
              </a:rPr>
              <a:t>5 618 279,9</a:t>
            </a:r>
            <a:endParaRPr lang="ru-RU" sz="1200" b="1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64" name="TextBox 26"/>
          <p:cNvSpPr txBox="1">
            <a:spLocks noChangeArrowheads="1"/>
          </p:cNvSpPr>
          <p:nvPr/>
        </p:nvSpPr>
        <p:spPr bwMode="auto">
          <a:xfrm>
            <a:off x="6248400" y="6419850"/>
            <a:ext cx="1921808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1200" b="1" u="sng" dirty="0">
                <a:latin typeface="Times New Roman" pitchFamily="18" charset="0"/>
                <a:cs typeface="Times New Roman" pitchFamily="18" charset="0"/>
              </a:rPr>
              <a:t>Всего расходов: </a:t>
            </a:r>
            <a:r>
              <a:rPr lang="ru-RU" sz="1200" b="1" u="sng" dirty="0" smtClean="0">
                <a:latin typeface="Times New Roman" pitchFamily="18" charset="0"/>
                <a:cs typeface="Times New Roman" pitchFamily="18" charset="0"/>
              </a:rPr>
              <a:t>464 085,3</a:t>
            </a:r>
            <a:endParaRPr lang="ru-RU" sz="1200" b="1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TextBox 8"/>
          <p:cNvSpPr txBox="1">
            <a:spLocks noChangeArrowheads="1"/>
          </p:cNvSpPr>
          <p:nvPr/>
        </p:nvSpPr>
        <p:spPr bwMode="auto">
          <a:xfrm>
            <a:off x="5482827" y="676379"/>
            <a:ext cx="3574257" cy="27699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 sz="1600" b="1" i="0" u="none" strike="noStrike" kern="1200" baseline="0">
                <a:solidFill>
                  <a:srgbClr val="000000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pP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Экономическая структура расходов на 2012 год</a:t>
            </a:r>
          </a:p>
        </p:txBody>
      </p:sp>
      <p:graphicFrame>
        <p:nvGraphicFramePr>
          <p:cNvPr id="2068" name="Диаграмма 2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82367035"/>
              </p:ext>
            </p:extLst>
          </p:nvPr>
        </p:nvGraphicFramePr>
        <p:xfrm>
          <a:off x="4800600" y="908050"/>
          <a:ext cx="4111625" cy="2795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21" name="Лист" r:id="rId8" imgW="4114800" imgH="2809901" progId="Excel.Sheet.8">
                  <p:embed/>
                </p:oleObj>
              </mc:Choice>
              <mc:Fallback>
                <p:oleObj name="Лист" r:id="rId8" imgW="4114800" imgH="2809901" progId="Excel.Sheet.8">
                  <p:embed/>
                  <p:pic>
                    <p:nvPicPr>
                      <p:cNvPr id="0" name="Диаграмма 29"/>
                      <p:cNvPicPr>
                        <a:picLocks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00600" y="908050"/>
                        <a:ext cx="4111625" cy="27955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69" name="TextBox 30"/>
          <p:cNvSpPr txBox="1">
            <a:spLocks noChangeArrowheads="1"/>
          </p:cNvSpPr>
          <p:nvPr/>
        </p:nvSpPr>
        <p:spPr bwMode="auto">
          <a:xfrm>
            <a:off x="6096000" y="3140075"/>
            <a:ext cx="2037224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1200" b="1" u="sng" dirty="0">
                <a:latin typeface="Times New Roman" pitchFamily="18" charset="0"/>
                <a:cs typeface="Times New Roman" pitchFamily="18" charset="0"/>
              </a:rPr>
              <a:t>Всего расходов: </a:t>
            </a:r>
            <a:r>
              <a:rPr lang="ru-RU" sz="1200" b="1" u="sng" dirty="0" smtClean="0">
                <a:latin typeface="Times New Roman" pitchFamily="18" charset="0"/>
                <a:cs typeface="Times New Roman" pitchFamily="18" charset="0"/>
              </a:rPr>
              <a:t>6 082 365,2</a:t>
            </a:r>
            <a:endParaRPr lang="ru-RU" sz="1200" b="1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70" name="TextBox 6"/>
          <p:cNvSpPr txBox="1">
            <a:spLocks noChangeArrowheads="1"/>
          </p:cNvSpPr>
          <p:nvPr/>
        </p:nvSpPr>
        <p:spPr bwMode="auto">
          <a:xfrm>
            <a:off x="7902575" y="268288"/>
            <a:ext cx="108108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тыс. рублей</a:t>
            </a:r>
          </a:p>
        </p:txBody>
      </p:sp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val="3080162070"/>
              </p:ext>
            </p:extLst>
          </p:nvPr>
        </p:nvGraphicFramePr>
        <p:xfrm>
          <a:off x="0" y="3648164"/>
          <a:ext cx="5105400" cy="32098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2521410940"/>
              </p:ext>
            </p:extLst>
          </p:nvPr>
        </p:nvGraphicFramePr>
        <p:xfrm>
          <a:off x="4724399" y="3648164"/>
          <a:ext cx="4416641" cy="32098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217</TotalTime>
  <Words>117</Words>
  <Application>Microsoft Office PowerPoint</Application>
  <PresentationFormat>Экран (4:3)</PresentationFormat>
  <Paragraphs>19</Paragraphs>
  <Slides>1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3" baseType="lpstr">
      <vt:lpstr>Office Theme</vt:lpstr>
      <vt:lpstr>Лист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Евпак Наталья Владимировна</dc:creator>
  <cp:lastModifiedBy>Евпак Наталья Владимировна</cp:lastModifiedBy>
  <cp:revision>39</cp:revision>
  <cp:lastPrinted>2011-11-15T10:08:17Z</cp:lastPrinted>
  <dcterms:modified xsi:type="dcterms:W3CDTF">2011-11-15T10:08:17Z</dcterms:modified>
</cp:coreProperties>
</file>