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99FF"/>
    <a:srgbClr val="FFCCCC"/>
    <a:srgbClr val="9AE189"/>
    <a:srgbClr val="FFCC99"/>
    <a:srgbClr val="99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3022388059701491"/>
          <c:y val="0.47424931546368243"/>
          <c:w val="0.41249999999999998"/>
          <c:h val="0.353298720472440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17"/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-6.3892936890351387E-2"/>
                  <c:y val="-0.18643750445894916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4.4166176989070487E-2"/>
                  <c:y val="-0.2803223341247546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8.7995847533983623E-2"/>
                  <c:y val="-0.1811048349184086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9.0927449367336641E-2"/>
                  <c:y val="-5.8597056486045865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3.0333764249618051E-2"/>
                  <c:y val="1.6569377198904493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9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5"/>
              <c:layout>
                <c:manualLayout>
                  <c:x val="-5.759117796842559E-2"/>
                  <c:y val="-1.2554531585248722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6"/>
              <c:layout>
                <c:manualLayout>
                  <c:x val="-0.13077447408626161"/>
                  <c:y val="7.9156044372346634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7"/>
              <c:layout>
                <c:manualLayout>
                  <c:x val="-0.24512202765699065"/>
                  <c:y val="-9.1010851952918487E-3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8"/>
              <c:layout>
                <c:manualLayout>
                  <c:x val="-0.25280761546597719"/>
                  <c:y val="-0.1078163782148439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9"/>
              <c:layout>
                <c:manualLayout>
                  <c:x val="-8.7737101892114186E-2"/>
                  <c:y val="-0.20291341896800366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numFmt formatCode="0.0%" sourceLinked="0"/>
            <c:txPr>
              <a:bodyPr/>
              <a:lstStyle/>
              <a:p>
                <a:pPr>
                  <a:defRPr sz="9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Лист1!$A$2:$A$11</c:f>
              <c:strCache>
                <c:ptCount val="10"/>
                <c:pt idx="0">
                  <c:v>Библиотечное обслуживание населения</c:v>
                </c:pt>
                <c:pt idx="1">
                  <c:v>Музейная деятельность</c:v>
                </c:pt>
                <c:pt idx="2">
                  <c:v>Организация культурного досуга на базе учреждений и организаций культуры</c:v>
                </c:pt>
                <c:pt idx="3">
                  <c:v>Организация массовых мероприятий</c:v>
                </c:pt>
                <c:pt idx="4">
                  <c:v>Дополнительное образование детей в детских школах искусств</c:v>
                </c:pt>
                <c:pt idx="5">
                  <c:v>Дополнительное образование в спортивных школах</c:v>
                </c:pt>
                <c:pt idx="6">
                  <c:v>Организация занятий физической культурой и массовым спортом</c:v>
                </c:pt>
                <c:pt idx="7">
                  <c:v>Организация мероприятий по работе с детьми и молодежью</c:v>
                </c:pt>
                <c:pt idx="8">
                  <c:v>Организация отдыха детей и молодежи в каникулярное время</c:v>
                </c:pt>
                <c:pt idx="9">
                  <c:v>Доступная среда города</c:v>
                </c:pt>
              </c:strCache>
            </c:strRef>
          </c:cat>
          <c:val>
            <c:numRef>
              <c:f>Лист1!$B$2:$B$11</c:f>
              <c:numCache>
                <c:formatCode>_-* #,##0.0_р_._-;\-* #,##0.0_р_._-;_-* "-"??_р_._-;_-@_-</c:formatCode>
                <c:ptCount val="10"/>
                <c:pt idx="0">
                  <c:v>124831.9</c:v>
                </c:pt>
                <c:pt idx="1">
                  <c:v>80979.3</c:v>
                </c:pt>
                <c:pt idx="2">
                  <c:v>252715</c:v>
                </c:pt>
                <c:pt idx="3">
                  <c:v>26841</c:v>
                </c:pt>
                <c:pt idx="4">
                  <c:v>243174</c:v>
                </c:pt>
                <c:pt idx="5">
                  <c:v>402257</c:v>
                </c:pt>
                <c:pt idx="6">
                  <c:v>203989</c:v>
                </c:pt>
                <c:pt idx="7">
                  <c:v>214372</c:v>
                </c:pt>
                <c:pt idx="8">
                  <c:v>5441.2</c:v>
                </c:pt>
                <c:pt idx="9">
                  <c:v>8112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0480177130085961"/>
          <c:y val="0.40752860893827597"/>
          <c:w val="0.46803464442774495"/>
          <c:h val="0.4539907957914360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explosion val="20"/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2"/>
            <c:bubble3D val="0"/>
            <c:spPr>
              <a:solidFill>
                <a:srgbClr val="FFFFCC"/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4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Lbls>
            <c:dLbl>
              <c:idx val="0"/>
              <c:layout>
                <c:manualLayout>
                  <c:x val="0.11572980461848711"/>
                  <c:y val="-0.28688537358294947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0.14013172001075025"/>
                  <c:y val="-5.8292386277678986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-7.0633995382463732E-2"/>
                  <c:y val="0.21538639357275574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2.0318495435784796E-2"/>
                  <c:y val="-9.1431774084408057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numFmt formatCode="0.0%" sourceLinked="0"/>
            <c:txPr>
              <a:bodyPr/>
              <a:lstStyle/>
              <a:p>
                <a:pPr>
                  <a:defRPr sz="9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Лист1!$A$2:$A$3</c:f>
              <c:strCache>
                <c:ptCount val="2"/>
                <c:pt idx="0">
                  <c:v>Расходы на выполнение функций департамента</c:v>
                </c:pt>
                <c:pt idx="1">
                  <c:v>Расходы на организацию отдыха и оздоровления детей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86612.6</c:v>
                </c:pt>
                <c:pt idx="1">
                  <c:v>11941.2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2D2AF-B952-46B8-948B-EC30CADA7152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54A1D-31D8-45EF-9EE8-4932E7800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487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57632-5607-4ECB-B73B-72DB6BC4F9F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86161-32D2-4273-9565-E5065FBFF0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137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98D9F-50EE-4CFE-9F37-97F69210D06F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8780B-713A-4FCF-B036-A672942B31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78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F5199-40CD-45E5-9DC1-39BF91BAA01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72A0A-B0F5-45F9-8510-9ED2AAA13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09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6E18C-67C2-4D30-862C-79D9B410308E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D273D-7825-4AAE-B6C2-E58F0DBBCD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31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52AA2-BFAB-40E7-B29F-638DE69C712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D5210-C399-456E-9DE9-D18A143231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12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9700B-A202-4CDA-A112-59E38B6260E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574AF-CAC1-4A96-9102-4EEADB504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48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0DF1C-F475-4D5D-A63E-D4FD031444E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ED9EF-C0C6-4DB4-96B4-6D2DFAFD55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670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49629-24A9-4A03-AB3D-847EE200574A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E3818-87F2-4594-9641-17CFAD146F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493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7BFC8-C133-4860-BC58-8D7E74E8EB9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F0DC0-4A38-4833-B57C-F5967EE9A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4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46CFA-7E6E-4D5E-934F-78BF79F9E13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89A1A-9D9F-4862-B1F9-B5979D9D61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164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7301FF-A60A-40BC-B03B-9C827EA8C8B6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46FFDE-73C2-41D7-A916-B72FD21CC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Excel_97-20032.xls"/><Relationship Id="rId3" Type="http://schemas.openxmlformats.org/officeDocument/2006/relationships/image" Target="../media/image3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11" Type="http://schemas.openxmlformats.org/officeDocument/2006/relationships/chart" Target="../charts/chart2.xml"/><Relationship Id="rId5" Type="http://schemas.openxmlformats.org/officeDocument/2006/relationships/oleObject" Target="../embeddings/_____Microsoft_Excel_97-20031.xls"/><Relationship Id="rId10" Type="http://schemas.openxmlformats.org/officeDocument/2006/relationships/chart" Target="../charts/chart1.xml"/><Relationship Id="rId4" Type="http://schemas.openxmlformats.org/officeDocument/2006/relationships/oleObject" Target="../embeddings/oleObject1.bin"/><Relationship Id="rId9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76200" y="676378"/>
            <a:ext cx="5253181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Структура расходов в разрезе источников финансирования</a:t>
            </a:r>
          </a:p>
        </p:txBody>
      </p:sp>
      <p:sp>
        <p:nvSpPr>
          <p:cNvPr id="2053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Информация о проекте расходов на 2012-2014 годы.</a:t>
            </a:r>
          </a:p>
          <a:p>
            <a:pPr algn="ctr"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Департамент культуры, молодежной политики и спорта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76200" y="3417332"/>
            <a:ext cx="5280891" cy="461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Расходы на реализацию ведомственных и долгосрочных целевых программ в 2012 году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8"/>
          <p:cNvSpPr txBox="1">
            <a:spLocks noChangeArrowheads="1"/>
          </p:cNvSpPr>
          <p:nvPr/>
        </p:nvSpPr>
        <p:spPr bwMode="auto">
          <a:xfrm>
            <a:off x="5468972" y="3509664"/>
            <a:ext cx="3574257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Структура непрограммных расходов в 2012 году</a:t>
            </a:r>
          </a:p>
        </p:txBody>
      </p:sp>
      <p:graphicFrame>
        <p:nvGraphicFramePr>
          <p:cNvPr id="2060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2729983"/>
              </p:ext>
            </p:extLst>
          </p:nvPr>
        </p:nvGraphicFramePr>
        <p:xfrm>
          <a:off x="-9525" y="903288"/>
          <a:ext cx="5507038" cy="245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6" name="Лист" r:id="rId5" imgW="5553024" imgH="2457583" progId="Excel.Sheet.8">
                  <p:embed/>
                </p:oleObj>
              </mc:Choice>
              <mc:Fallback>
                <p:oleObj name="Лист" r:id="rId5" imgW="5553024" imgH="2457583" progId="Excel.Sheet.8">
                  <p:embed/>
                  <p:pic>
                    <p:nvPicPr>
                      <p:cNvPr id="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525" y="903288"/>
                        <a:ext cx="5507038" cy="2455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2" name="TextBox 5"/>
          <p:cNvSpPr txBox="1">
            <a:spLocks noChangeArrowheads="1"/>
          </p:cNvSpPr>
          <p:nvPr/>
        </p:nvSpPr>
        <p:spPr bwMode="auto">
          <a:xfrm>
            <a:off x="1747838" y="6419850"/>
            <a:ext cx="20372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1 562 712,4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4" name="TextBox 26"/>
          <p:cNvSpPr txBox="1">
            <a:spLocks noChangeArrowheads="1"/>
          </p:cNvSpPr>
          <p:nvPr/>
        </p:nvSpPr>
        <p:spPr bwMode="auto">
          <a:xfrm>
            <a:off x="6248400" y="6419850"/>
            <a:ext cx="184486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98 553,8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5482827" y="676379"/>
            <a:ext cx="3574257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Экономическая структура расходов на 2012 год</a:t>
            </a:r>
          </a:p>
        </p:txBody>
      </p:sp>
      <p:graphicFrame>
        <p:nvGraphicFramePr>
          <p:cNvPr id="2068" name="Диаграмма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0667797"/>
              </p:ext>
            </p:extLst>
          </p:nvPr>
        </p:nvGraphicFramePr>
        <p:xfrm>
          <a:off x="4816136" y="977391"/>
          <a:ext cx="4327864" cy="2325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7" name="Лист" r:id="rId8" imgW="6105441" imgH="3219499" progId="Excel.Sheet.8">
                  <p:embed/>
                </p:oleObj>
              </mc:Choice>
              <mc:Fallback>
                <p:oleObj name="Лист" r:id="rId8" imgW="6105441" imgH="3219499" progId="Excel.Sheet.8">
                  <p:embed/>
                  <p:pic>
                    <p:nvPicPr>
                      <p:cNvPr id="0" name="Диаграмма 29"/>
                      <p:cNvPicPr>
                        <a:picLocks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6136" y="977391"/>
                        <a:ext cx="4327864" cy="23251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9" name="TextBox 30"/>
          <p:cNvSpPr txBox="1">
            <a:spLocks noChangeArrowheads="1"/>
          </p:cNvSpPr>
          <p:nvPr/>
        </p:nvSpPr>
        <p:spPr bwMode="auto">
          <a:xfrm>
            <a:off x="6096000" y="3140075"/>
            <a:ext cx="20372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1 661 266,2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70" name="TextBox 6"/>
          <p:cNvSpPr txBox="1">
            <a:spLocks noChangeArrowheads="1"/>
          </p:cNvSpPr>
          <p:nvPr/>
        </p:nvSpPr>
        <p:spPr bwMode="auto">
          <a:xfrm>
            <a:off x="7902575" y="268288"/>
            <a:ext cx="1081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634770185"/>
              </p:ext>
            </p:extLst>
          </p:nvPr>
        </p:nvGraphicFramePr>
        <p:xfrm>
          <a:off x="0" y="3656302"/>
          <a:ext cx="5105400" cy="3209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567292513"/>
              </p:ext>
            </p:extLst>
          </p:nvPr>
        </p:nvGraphicFramePr>
        <p:xfrm>
          <a:off x="4707384" y="3648163"/>
          <a:ext cx="4416641" cy="3209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131</Words>
  <Application>Microsoft Office PowerPoint</Application>
  <PresentationFormat>Экран (4:3)</PresentationFormat>
  <Paragraphs>22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Office Theme</vt:lpstr>
      <vt:lpstr>Лист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Евпак Наталья Владимировна</dc:creator>
  <cp:lastModifiedBy>Евпак Наталья Владимировна</cp:lastModifiedBy>
  <cp:revision>42</cp:revision>
  <cp:lastPrinted>2011-11-15T10:09:31Z</cp:lastPrinted>
  <dcterms:modified xsi:type="dcterms:W3CDTF">2011-11-15T10:10:26Z</dcterms:modified>
</cp:coreProperties>
</file>