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99FF"/>
    <a:srgbClr val="FFCCCC"/>
    <a:srgbClr val="9AE189"/>
    <a:srgbClr val="FFCC99"/>
    <a:srgbClr val="99CCFF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0655618770812876"/>
          <c:y val="0.31598582731771113"/>
          <c:w val="0.41249999999999998"/>
          <c:h val="0.3532987204724409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explosion val="17"/>
          <c:dPt>
            <c:idx val="1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0.11527889930038732"/>
                  <c:y val="0.11869761610947846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1"/>
              <c:layout>
                <c:manualLayout>
                  <c:x val="2.2764760661122058E-2"/>
                  <c:y val="6.2308459899988687E-7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2"/>
              <c:layout>
                <c:manualLayout>
                  <c:x val="0.43901912217532379"/>
                  <c:y val="8.8110393144574008E-3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3"/>
              <c:layout>
                <c:manualLayout>
                  <c:x val="-0.16465637427275484"/>
                  <c:y val="-6.3305395258388436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4"/>
              <c:layout>
                <c:manualLayout>
                  <c:x val="-0.20836218025113451"/>
                  <c:y val="-0.31182798378858484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5"/>
              <c:layout>
                <c:manualLayout>
                  <c:x val="-9.0177561592323773E-3"/>
                  <c:y val="-0.14769223483933919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6"/>
              <c:layout>
                <c:manualLayout>
                  <c:x val="0.10355974786260638"/>
                  <c:y val="-3.4729489379055699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7"/>
              <c:layout>
                <c:manualLayout>
                  <c:x val="0.17321538726186822"/>
                  <c:y val="9.0263461976418116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8"/>
              <c:layout>
                <c:manualLayout>
                  <c:x val="-0.41215369731022039"/>
                  <c:y val="3.127728915829682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9"/>
              <c:layout>
                <c:manualLayout>
                  <c:x val="-0.39664229513836768"/>
                  <c:y val="-0.45415670639973305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10"/>
              <c:layout>
                <c:manualLayout>
                  <c:x val="8.7884980118924871E-2"/>
                  <c:y val="0.14898295458616745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11"/>
              <c:layout>
                <c:manualLayout>
                  <c:x val="-0.12439614452867773"/>
                  <c:y val="0.12281776302036521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12"/>
              <c:layout>
                <c:manualLayout>
                  <c:x val="-0.23093580752007556"/>
                  <c:y val="1.5080828091893763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13"/>
              <c:layout>
                <c:manualLayout>
                  <c:x val="-0.13568107884826724"/>
                  <c:y val="8.7730311539191332E-4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14"/>
              <c:layout>
                <c:manualLayout>
                  <c:x val="-0.2548211470213449"/>
                  <c:y val="8.1762407249963157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15"/>
              <c:layout>
                <c:manualLayout>
                  <c:x val="-0.28002666879958626"/>
                  <c:y val="-0.26007270774185731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16"/>
              <c:layout>
                <c:manualLayout>
                  <c:x val="-0.30155827308018063"/>
                  <c:y val="-0.12855014133116416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17"/>
              <c:layout>
                <c:manualLayout>
                  <c:x val="-0.28859618463048814"/>
                  <c:y val="-3.4082104480694812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19"/>
              <c:layout>
                <c:manualLayout>
                  <c:x val="-8.8484973325722027E-2"/>
                  <c:y val="-0.2660219194931082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20"/>
              <c:layout>
                <c:manualLayout>
                  <c:x val="5.1354312642917482E-2"/>
                  <c:y val="-0.26910681134275666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numFmt formatCode="0.0%" sourceLinked="0"/>
            <c:txPr>
              <a:bodyPr/>
              <a:lstStyle/>
              <a:p>
                <a:pPr>
                  <a:defRPr sz="9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1"/>
            <c:showVal val="1"/>
            <c:showCatName val="1"/>
            <c:showSerName val="0"/>
            <c:showPercent val="1"/>
            <c:showBubbleSize val="0"/>
            <c:separator>
</c:separator>
            <c:showLeaderLines val="1"/>
          </c:dLbls>
          <c:cat>
            <c:strRef>
              <c:f>Лист1!$A$2:$A$7</c:f>
              <c:strCache>
                <c:ptCount val="6"/>
                <c:pt idx="0">
                  <c:v>Организация сбора, вывоза, утилизации и переработки бытовых и промышленных отходов</c:v>
                </c:pt>
                <c:pt idx="1">
                  <c:v>Благоустройство рекреационных зон</c:v>
                </c:pt>
                <c:pt idx="2">
                  <c:v>Организация мероприятий по охране окружающей среды</c:v>
                </c:pt>
                <c:pt idx="3">
                  <c:v>Очистка и рекультивация нарушенных и загрязненных земель</c:v>
                </c:pt>
                <c:pt idx="4">
                  <c:v>Обустройство, использование, защита и охрана городских лесов</c:v>
                </c:pt>
                <c:pt idx="5">
                  <c:v>Строительство объектов природоохранного назначения</c:v>
                </c:pt>
              </c:strCache>
            </c:strRef>
          </c:cat>
          <c:val>
            <c:numRef>
              <c:f>Лист1!$B$2:$B$7</c:f>
              <c:numCache>
                <c:formatCode>_-* #,##0.0_р_._-;\-* #,##0.0_р_._-;_-* "-"??_р_._-;_-@_-</c:formatCode>
                <c:ptCount val="6"/>
                <c:pt idx="0">
                  <c:v>28627.3</c:v>
                </c:pt>
                <c:pt idx="1">
                  <c:v>131463.5</c:v>
                </c:pt>
                <c:pt idx="2">
                  <c:v>15381.6</c:v>
                </c:pt>
                <c:pt idx="3">
                  <c:v>3420</c:v>
                </c:pt>
                <c:pt idx="4">
                  <c:v>11778.4</c:v>
                </c:pt>
                <c:pt idx="5">
                  <c:v>125536.5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2D2AF-B952-46B8-948B-EC30CADA7152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54A1D-31D8-45EF-9EE8-4932E78001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487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57632-5607-4ECB-B73B-72DB6BC4F9F1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86161-32D2-4273-9565-E5065FBFF0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137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98D9F-50EE-4CFE-9F37-97F69210D06F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88780B-713A-4FCF-B036-A672942B31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7781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F5199-40CD-45E5-9DC1-39BF91BAA015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72A0A-B0F5-45F9-8510-9ED2AAA13E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609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6E18C-67C2-4D30-862C-79D9B410308E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D273D-7825-4AAE-B6C2-E58F0DBBCD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231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52AA2-BFAB-40E7-B29F-638DE69C7121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D5210-C399-456E-9DE9-D18A143231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129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9700B-A202-4CDA-A112-59E38B6260ED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574AF-CAC1-4A96-9102-4EEADB504D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248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0DF1C-F475-4D5D-A63E-D4FD031444E5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ED9EF-C0C6-4DB4-96B4-6D2DFAFD55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670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49629-24A9-4A03-AB3D-847EE200574A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E3818-87F2-4594-9641-17CFAD146F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493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7BFC8-C133-4860-BC58-8D7E74E8EB9D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F0DC0-4A38-4833-B57C-F5967EE9A1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444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46CFA-7E6E-4D5E-934F-78BF79F9E135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89A1A-9D9F-4862-B1F9-B5979D9D61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164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67301FF-A60A-40BC-B03B-9C827EA8C8B6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946FFDE-73C2-41D7-A916-B72FD21CCA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image" Target="../media/image3.jpeg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_____Microsoft_Excel_97-20032.xls"/><Relationship Id="rId5" Type="http://schemas.openxmlformats.org/officeDocument/2006/relationships/image" Target="../media/image1.emf"/><Relationship Id="rId4" Type="http://schemas.openxmlformats.org/officeDocument/2006/relationships/oleObject" Target="../embeddings/_____Microsoft_Excel_97-20031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76200" y="676378"/>
            <a:ext cx="5253181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1600" b="1" i="0" u="none" strike="noStrike" kern="1200" baseline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Структура расходов в разрезе источников финансирования</a:t>
            </a:r>
          </a:p>
        </p:txBody>
      </p:sp>
      <p:sp>
        <p:nvSpPr>
          <p:cNvPr id="2053" name="TextBox 8"/>
          <p:cNvSpPr txBox="1"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Информация о проекте расходов на 2012-2014 годы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Комитет по природопользованию и экологии </a:t>
            </a:r>
            <a:r>
              <a:rPr lang="ru-RU" sz="1600" b="1" smtClean="0">
                <a:latin typeface="Times New Roman" pitchFamily="18" charset="0"/>
                <a:cs typeface="Times New Roman" pitchFamily="18" charset="0"/>
              </a:rPr>
              <a:t>Администрации города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8"/>
          <p:cNvSpPr txBox="1">
            <a:spLocks noChangeArrowheads="1"/>
          </p:cNvSpPr>
          <p:nvPr/>
        </p:nvSpPr>
        <p:spPr bwMode="auto">
          <a:xfrm>
            <a:off x="76200" y="3417332"/>
            <a:ext cx="5280891" cy="4616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1600" b="1" i="0" u="none" strike="noStrike" kern="1200" baseline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Расходы на реализацию ведомственных и долгосрочных целевых программ в 2012 году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60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2486646"/>
              </p:ext>
            </p:extLst>
          </p:nvPr>
        </p:nvGraphicFramePr>
        <p:xfrm>
          <a:off x="-9525" y="903288"/>
          <a:ext cx="5224463" cy="2455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8" name="Лист" r:id="rId4" imgW="5267376" imgH="2457583" progId="Excel.Sheet.8">
                  <p:embed/>
                </p:oleObj>
              </mc:Choice>
              <mc:Fallback>
                <p:oleObj name="Лист" r:id="rId4" imgW="5267376" imgH="2457583" progId="Excel.Sheet.8">
                  <p:embed/>
                  <p:pic>
                    <p:nvPicPr>
                      <p:cNvPr id="0" name="Диаграмма 1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9525" y="903288"/>
                        <a:ext cx="5224463" cy="2455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2" name="TextBox 5"/>
          <p:cNvSpPr txBox="1">
            <a:spLocks noChangeArrowheads="1"/>
          </p:cNvSpPr>
          <p:nvPr/>
        </p:nvSpPr>
        <p:spPr bwMode="auto">
          <a:xfrm>
            <a:off x="1828800" y="6463780"/>
            <a:ext cx="192180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200" b="1" u="sng" dirty="0">
                <a:latin typeface="Times New Roman" pitchFamily="18" charset="0"/>
                <a:cs typeface="Times New Roman" pitchFamily="18" charset="0"/>
              </a:rPr>
              <a:t>Всего расходов: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316 207,3</a:t>
            </a:r>
          </a:p>
        </p:txBody>
      </p:sp>
      <p:sp>
        <p:nvSpPr>
          <p:cNvPr id="28" name="TextBox 8"/>
          <p:cNvSpPr txBox="1">
            <a:spLocks noChangeArrowheads="1"/>
          </p:cNvSpPr>
          <p:nvPr/>
        </p:nvSpPr>
        <p:spPr bwMode="auto">
          <a:xfrm>
            <a:off x="5482827" y="676379"/>
            <a:ext cx="3574257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1600" b="1" i="0" u="none" strike="noStrike" kern="1200" baseline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Экономическая структура расходов на 2012 год</a:t>
            </a:r>
          </a:p>
        </p:txBody>
      </p:sp>
      <p:graphicFrame>
        <p:nvGraphicFramePr>
          <p:cNvPr id="2068" name="Диаграмма 2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15213166"/>
              </p:ext>
            </p:extLst>
          </p:nvPr>
        </p:nvGraphicFramePr>
        <p:xfrm>
          <a:off x="5165232" y="751807"/>
          <a:ext cx="4006850" cy="2795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9" name="Лист" r:id="rId6" imgW="4010143" imgH="2809901" progId="Excel.Sheet.8">
                  <p:embed/>
                </p:oleObj>
              </mc:Choice>
              <mc:Fallback>
                <p:oleObj name="Лист" r:id="rId6" imgW="4010143" imgH="2809901" progId="Excel.Sheet.8">
                  <p:embed/>
                  <p:pic>
                    <p:nvPicPr>
                      <p:cNvPr id="0" name="Диаграмма 29"/>
                      <p:cNvPicPr>
                        <a:picLocks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65232" y="751807"/>
                        <a:ext cx="4006850" cy="2795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9" name="TextBox 30"/>
          <p:cNvSpPr txBox="1">
            <a:spLocks noChangeArrowheads="1"/>
          </p:cNvSpPr>
          <p:nvPr/>
        </p:nvSpPr>
        <p:spPr bwMode="auto">
          <a:xfrm>
            <a:off x="6383517" y="3232665"/>
            <a:ext cx="192180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200" b="1" u="sng" dirty="0">
                <a:latin typeface="Times New Roman" pitchFamily="18" charset="0"/>
                <a:cs typeface="Times New Roman" pitchFamily="18" charset="0"/>
              </a:rPr>
              <a:t>Всего расходов: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316 567,3</a:t>
            </a:r>
            <a:endParaRPr lang="ru-RU" sz="1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70" name="TextBox 6"/>
          <p:cNvSpPr txBox="1">
            <a:spLocks noChangeArrowheads="1"/>
          </p:cNvSpPr>
          <p:nvPr/>
        </p:nvSpPr>
        <p:spPr bwMode="auto">
          <a:xfrm>
            <a:off x="7902575" y="268288"/>
            <a:ext cx="10810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503587491"/>
              </p:ext>
            </p:extLst>
          </p:nvPr>
        </p:nvGraphicFramePr>
        <p:xfrm>
          <a:off x="44388" y="3645204"/>
          <a:ext cx="5365969" cy="3209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</TotalTime>
  <Words>92</Words>
  <Application>Microsoft Office PowerPoint</Application>
  <PresentationFormat>Экран (4:3)</PresentationFormat>
  <Paragraphs>14</Paragraphs>
  <Slides>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</vt:i4>
      </vt:variant>
    </vt:vector>
  </HeadingPairs>
  <TitlesOfParts>
    <vt:vector size="4" baseType="lpstr">
      <vt:lpstr>Office Theme</vt:lpstr>
      <vt:lpstr>Лист Microsoft Excel 97-2003</vt:lpstr>
      <vt:lpstr>Лист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Евпак Наталья Владимировна</dc:creator>
  <cp:lastModifiedBy>Евпак Наталья Владимировна</cp:lastModifiedBy>
  <cp:revision>63</cp:revision>
  <cp:lastPrinted>2011-11-15T10:05:48Z</cp:lastPrinted>
  <dcterms:modified xsi:type="dcterms:W3CDTF">2011-11-15T10:06:12Z</dcterms:modified>
</cp:coreProperties>
</file>