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0596041460545151"/>
          <c:y val="0.4742493154636824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525512167513454"/>
                  <c:y val="-0.1903940916625984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8.5641568186472939E-3"/>
                  <c:y val="-0.1582628650613722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27546748779204649"/>
                  <c:y val="-3.0587222964904084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6.9387467575753786E-2"/>
                  <c:y val="0.1313191292891196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7.1081103897543949E-2"/>
                  <c:y val="-2.6953705125836606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7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4.0019612487511576E-2"/>
                  <c:y val="0.1849614170439184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0.19316436602596848"/>
                  <c:y val="0.1987091556362519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-0.21870737605826646"/>
                  <c:y val="3.8827828328977451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0.22430953291008576"/>
                  <c:y val="-0.1705086582278165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0.26975221064452665"/>
                  <c:y val="-0.2163190841154862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0"/>
              <c:layout>
                <c:manualLayout>
                  <c:x val="-0.20086064604547657"/>
                  <c:y val="-0.1635874345021258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1"/>
              <c:layout>
                <c:manualLayout>
                  <c:x val="-0.14806384457308644"/>
                  <c:y val="-0.2807541317518615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2"/>
              <c:layout>
                <c:manualLayout>
                  <c:x val="-0.23093580752007556"/>
                  <c:y val="1.508082809189376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3"/>
              <c:layout>
                <c:manualLayout>
                  <c:x val="-0.13568107884826724"/>
                  <c:y val="8.7730311539191332E-4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4"/>
              <c:layout>
                <c:manualLayout>
                  <c:x val="-0.2548211470213449"/>
                  <c:y val="8.176240724996315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5"/>
              <c:layout>
                <c:manualLayout>
                  <c:x val="-0.28002666879958626"/>
                  <c:y val="-0.2600727077418573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6"/>
              <c:layout>
                <c:manualLayout>
                  <c:x val="-0.30155827308018063"/>
                  <c:y val="-0.1285501413311641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7"/>
              <c:layout>
                <c:manualLayout>
                  <c:x val="-0.28859618463048814"/>
                  <c:y val="-3.4082104480694812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9"/>
              <c:layout>
                <c:manualLayout>
                  <c:x val="-8.8484973325722027E-2"/>
                  <c:y val="-0.2660219194931082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0"/>
              <c:layout>
                <c:manualLayout>
                  <c:x val="5.1354312642917482E-2"/>
                  <c:y val="-0.2691068113427566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7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Лист1!$A$2:$A$13</c:f>
              <c:strCache>
                <c:ptCount val="12"/>
                <c:pt idx="0">
                  <c:v>Организация электроснабжения жителей и организаций города</c:v>
                </c:pt>
                <c:pt idx="1">
                  <c:v>Организация водоснабжения и водоотведения для жителей и организаций города</c:v>
                </c:pt>
                <c:pt idx="2">
                  <c:v>Содержание и благоустройство объектов городского хозяйства</c:v>
                </c:pt>
                <c:pt idx="3">
                  <c:v>Осуществление дорожной деятельности в части содержания и ремонта автомобильных дорог</c:v>
                </c:pt>
                <c:pt idx="4">
                  <c:v>Расходы в рамках ведомственных целевых программ в качестве соадминистратора по коммунальному обслуживанию и ремонту учреждений социальной сферы</c:v>
                </c:pt>
                <c:pt idx="5">
                  <c:v>Проведение капитального ремонта многоквартирных домов</c:v>
                </c:pt>
                <c:pt idx="6">
                  <c:v>Энергосбережение и повышение энергетической эффективности</c:v>
                </c:pt>
                <c:pt idx="7">
                  <c:v>Строительство объектов социального и культурного значения</c:v>
                </c:pt>
                <c:pt idx="8">
                  <c:v>Обеспечение жилыми помещениями граждан, проживающих в жилых помещениях, непригодных для проживания</c:v>
                </c:pt>
                <c:pt idx="9">
                  <c:v>Проектирование и строительство инженерных сетей</c:v>
                </c:pt>
                <c:pt idx="10">
                  <c:v>Строительство, реконструкция, капитальный ремонт и ремонт дорожно-уличной сети</c:v>
                </c:pt>
                <c:pt idx="11">
                  <c:v>Доступная среда города</c:v>
                </c:pt>
              </c:strCache>
            </c:strRef>
          </c:cat>
          <c:val>
            <c:numRef>
              <c:f>Лист1!$B$2:$B$13</c:f>
              <c:numCache>
                <c:formatCode>_-* #,##0.0_р_._-;\-* #,##0.0_р_._-;_-* "-"??_р_._-;_-@_-</c:formatCode>
                <c:ptCount val="12"/>
                <c:pt idx="0">
                  <c:v>7000</c:v>
                </c:pt>
                <c:pt idx="1">
                  <c:v>1302</c:v>
                </c:pt>
                <c:pt idx="2">
                  <c:v>6366.3</c:v>
                </c:pt>
                <c:pt idx="3">
                  <c:v>492617.8</c:v>
                </c:pt>
                <c:pt idx="4">
                  <c:v>1203143.8</c:v>
                </c:pt>
                <c:pt idx="5">
                  <c:v>131990.70000000001</c:v>
                </c:pt>
                <c:pt idx="6">
                  <c:v>40903.599999999999</c:v>
                </c:pt>
                <c:pt idx="7">
                  <c:v>9661.4</c:v>
                </c:pt>
                <c:pt idx="8">
                  <c:v>22216.2</c:v>
                </c:pt>
                <c:pt idx="9">
                  <c:v>497899.1</c:v>
                </c:pt>
                <c:pt idx="10">
                  <c:v>172294.8</c:v>
                </c:pt>
                <c:pt idx="11">
                  <c:v>16520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6518702787933183"/>
          <c:y val="0.52622626202709422"/>
          <c:w val="0.40477389944077413"/>
          <c:h val="0.394641969247026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-2.1652201299584913E-3"/>
                  <c:y val="-0.1523610552065588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7.2725856595543995E-2"/>
                  <c:y val="0.3373664573517151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0.24603878830088302"/>
                  <c:y val="-0.21761236399616679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0.10433222894955692"/>
                  <c:y val="-7.109584414904686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0.10907836973845059"/>
                  <c:y val="-3.3169295876798691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0.28043008249934737"/>
                  <c:y val="0.1248964121531442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-0.28074525414223162"/>
                  <c:y val="-0.1934114390890998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Лист1!$A$2:$A$8</c:f>
              <c:strCache>
                <c:ptCount val="7"/>
                <c:pt idx="0">
                  <c:v>Расходы на выполнение функций департамента и подведомственных казенных учреждений</c:v>
                </c:pt>
                <c:pt idx="1">
                  <c:v>Расходы на коммунальное обслуживание и выполнение ремонтных работ муниципальных казенных учреждений</c:v>
                </c:pt>
                <c:pt idx="2">
                  <c:v>Расходы на разработку концепции долгосрочной целевой программы "Развитие городского пассажирского транспорта города"</c:v>
                </c:pt>
                <c:pt idx="3">
                  <c:v>Расходы на корректировку проекта организации дорожного движения </c:v>
                </c:pt>
                <c:pt idx="4">
                  <c:v>Расходы на предоставление субсидий юридическим лицам</c:v>
                </c:pt>
                <c:pt idx="5">
                  <c:v>Расходы на содержание и обслуживание системы "Безопасный город"</c:v>
                </c:pt>
                <c:pt idx="6">
                  <c:v>Расходы на предоставление дополнительных мер социальной поддержки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139750.79999999999</c:v>
                </c:pt>
                <c:pt idx="1">
                  <c:v>15069.5</c:v>
                </c:pt>
                <c:pt idx="2">
                  <c:v>1500</c:v>
                </c:pt>
                <c:pt idx="3">
                  <c:v>7304.5</c:v>
                </c:pt>
                <c:pt idx="4">
                  <c:v>934216.8</c:v>
                </c:pt>
                <c:pt idx="5">
                  <c:v>12231.8</c:v>
                </c:pt>
                <c:pt idx="6">
                  <c:v>757.1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.jpe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Excel_97-20032.xls"/><Relationship Id="rId5" Type="http://schemas.openxmlformats.org/officeDocument/2006/relationships/image" Target="../media/image1.emf"/><Relationship Id="rId4" Type="http://schemas.openxmlformats.org/officeDocument/2006/relationships/oleObject" Target="../embeddings/_____Microsoft_Excel_97-20031.xls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городского хозяйства Администрации города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542370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5106535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" name="Лист" r:id="rId4" imgW="5553024" imgH="2457583" progId="Excel.Sheet.8">
                  <p:embed/>
                </p:oleObj>
              </mc:Choice>
              <mc:Fallback>
                <p:oleObj name="Лист" r:id="rId4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2438400" y="6475284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2 601 915,7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087049"/>
              </p:ext>
            </p:extLst>
          </p:nvPr>
        </p:nvGraphicFramePr>
        <p:xfrm>
          <a:off x="5165232" y="751807"/>
          <a:ext cx="400685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" name="Лист" r:id="rId6" imgW="4010143" imgH="2809901" progId="Excel.Sheet.8">
                  <p:embed/>
                </p:oleObj>
              </mc:Choice>
              <mc:Fallback>
                <p:oleObj name="Лист" r:id="rId6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232" y="751807"/>
                        <a:ext cx="400685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383517" y="3232665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3 712 746,2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97112082"/>
              </p:ext>
            </p:extLst>
          </p:nvPr>
        </p:nvGraphicFramePr>
        <p:xfrm>
          <a:off x="-36588" y="3617092"/>
          <a:ext cx="5365969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57212520"/>
              </p:ext>
            </p:extLst>
          </p:nvPr>
        </p:nvGraphicFramePr>
        <p:xfrm>
          <a:off x="4727359" y="3635663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5" name="TextBox 30"/>
          <p:cNvSpPr txBox="1">
            <a:spLocks noChangeArrowheads="1"/>
          </p:cNvSpPr>
          <p:nvPr/>
        </p:nvSpPr>
        <p:spPr bwMode="auto">
          <a:xfrm>
            <a:off x="6437707" y="6463779"/>
            <a:ext cx="20287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1 110 830,5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222</Words>
  <Application>Microsoft Office PowerPoint</Application>
  <PresentationFormat>Экран 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56</cp:revision>
  <cp:lastPrinted>2011-11-15T09:59:25Z</cp:lastPrinted>
  <dcterms:modified xsi:type="dcterms:W3CDTF">2011-11-15T09:59:32Z</dcterms:modified>
</cp:coreProperties>
</file>