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99FF"/>
    <a:srgbClr val="FFCCCC"/>
    <a:srgbClr val="9AE189"/>
    <a:srgbClr val="FFCC99"/>
    <a:srgbClr val="99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3022388059701491"/>
          <c:y val="0.47424931546368243"/>
          <c:w val="0.41249999999999998"/>
          <c:h val="0.353298720472440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17"/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-0.17583343126885259"/>
                  <c:y val="-0.13895845801515777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-7.2749245896501738E-2"/>
                  <c:y val="-0.18536424123717188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7.8045794648803221E-2"/>
                  <c:y val="-0.1454958616278646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3"/>
              <c:layout>
                <c:manualLayout>
                  <c:x val="0.19261468249304659"/>
                  <c:y val="4.0317623605186183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4"/>
              <c:layout>
                <c:manualLayout>
                  <c:x val="0.15925999921651585"/>
                  <c:y val="0.17483286534487585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sz="9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5"/>
              <c:layout>
                <c:manualLayout>
                  <c:x val="3.5594468601872528E-2"/>
                  <c:y val="-1.2978852197167645E-3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6"/>
              <c:layout>
                <c:manualLayout>
                  <c:x val="1.3111607317741998E-2"/>
                  <c:y val="0.17625941753428601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7"/>
              <c:layout>
                <c:manualLayout>
                  <c:x val="-0.22177439573784621"/>
                  <c:y val="0.23902210610694563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8"/>
              <c:layout>
                <c:manualLayout>
                  <c:x val="-0.33979511889372038"/>
                  <c:y val="-4.3319956745467136E-3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9"/>
              <c:layout>
                <c:manualLayout>
                  <c:x val="-0.31176009715203512"/>
                  <c:y val="-0.22467464858807473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numFmt formatCode="0.0%" sourceLinked="0"/>
            <c:txPr>
              <a:bodyPr/>
              <a:lstStyle/>
              <a:p>
                <a:pPr>
                  <a:defRPr sz="9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Лист1!$A$2:$A$11</c:f>
              <c:strCache>
                <c:ptCount val="10"/>
                <c:pt idx="0">
                  <c:v>Декоративно-художественное оформление города</c:v>
                </c:pt>
                <c:pt idx="1">
                  <c:v>Праздничное оформление города</c:v>
                </c:pt>
                <c:pt idx="2">
                  <c:v>Организация мероприятий по работе с детьми и молодежью</c:v>
                </c:pt>
                <c:pt idx="3">
                  <c:v>Первичная амбулаторно-поликлиническая помощь</c:v>
                </c:pt>
                <c:pt idx="4">
                  <c:v>Стационарная медицинская помощь</c:v>
                </c:pt>
                <c:pt idx="5">
                  <c:v>Строительство объектов социального и культурного значения</c:v>
                </c:pt>
                <c:pt idx="6">
                  <c:v>Проектирование и строительство инженерных сетей</c:v>
                </c:pt>
                <c:pt idx="7">
                  <c:v>Строительство, реконструкция, капитальный ремонт и ремонт дорожно-уличной сети</c:v>
                </c:pt>
                <c:pt idx="8">
                  <c:v>Развитие территориального общественного самоуправления</c:v>
                </c:pt>
                <c:pt idx="9">
                  <c:v>Доступная среда города</c:v>
                </c:pt>
              </c:strCache>
            </c:strRef>
          </c:cat>
          <c:val>
            <c:numRef>
              <c:f>Лист1!$B$2:$B$11</c:f>
              <c:numCache>
                <c:formatCode>_-* #,##0.0_р_._-;\-* #,##0.0_р_._-;_-* "-"??_р_._-;_-@_-</c:formatCode>
                <c:ptCount val="10"/>
                <c:pt idx="0">
                  <c:v>22649</c:v>
                </c:pt>
                <c:pt idx="1">
                  <c:v>26100</c:v>
                </c:pt>
                <c:pt idx="2">
                  <c:v>1100</c:v>
                </c:pt>
                <c:pt idx="3">
                  <c:v>48126.6</c:v>
                </c:pt>
                <c:pt idx="4">
                  <c:v>130817.4</c:v>
                </c:pt>
                <c:pt idx="5">
                  <c:v>553464.5</c:v>
                </c:pt>
                <c:pt idx="6">
                  <c:v>258450.4</c:v>
                </c:pt>
                <c:pt idx="7">
                  <c:v>215083.1</c:v>
                </c:pt>
                <c:pt idx="8">
                  <c:v>2592</c:v>
                </c:pt>
                <c:pt idx="9">
                  <c:v>17200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5368507424533713"/>
          <c:y val="0.45105108173750935"/>
          <c:w val="0.40477389944077413"/>
          <c:h val="0.394641969247026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explosion val="20"/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Pt>
            <c:idx val="2"/>
            <c:bubble3D val="0"/>
            <c:spPr>
              <a:solidFill>
                <a:srgbClr val="FFFFCC"/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Pt>
            <c:idx val="4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  <a:bevelB/>
              </a:sp3d>
            </c:spPr>
          </c:dPt>
          <c:dLbls>
            <c:dLbl>
              <c:idx val="0"/>
              <c:layout>
                <c:manualLayout>
                  <c:x val="5.534454804001513E-2"/>
                  <c:y val="-4.1576578990328475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0.14013172001075025"/>
                  <c:y val="-5.8292386277678986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-8.7886925833455781E-2"/>
                  <c:y val="-9.4958122471054521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3"/>
              <c:layout>
                <c:manualLayout>
                  <c:x val="-3.9442191475376878E-2"/>
                  <c:y val="-0.213532716313232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dLbl>
              <c:idx val="4"/>
              <c:layout>
                <c:manualLayout>
                  <c:x val="0.19572340156240908"/>
                  <c:y val="-1.516588386447158E-3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separator>
</c:separator>
            </c:dLbl>
            <c:numFmt formatCode="0.0%" sourceLinked="0"/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Лист1!$A$2:$A$6</c:f>
              <c:strCache>
                <c:ptCount val="5"/>
                <c:pt idx="0">
                  <c:v>Расходы на выполнение функций департамента</c:v>
                </c:pt>
                <c:pt idx="1">
                  <c:v>Расходы на капитальный ремонт и консервацию объекта</c:v>
                </c:pt>
                <c:pt idx="2">
                  <c:v>Расходы на приобретение здания для размещения МКУ "Управление капитального строительства"</c:v>
                </c:pt>
                <c:pt idx="3">
                  <c:v>Расходы на реализацию мероприятий программы "Содействие развитию жилищного строительства"</c:v>
                </c:pt>
                <c:pt idx="4">
                  <c:v>Расходы на приобретение жилья гражданам, уволенными с военной службы в рамках федеральной целевой программы "Жилище"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183198.5</c:v>
                </c:pt>
                <c:pt idx="1">
                  <c:v>113916.4</c:v>
                </c:pt>
                <c:pt idx="2">
                  <c:v>65125.8</c:v>
                </c:pt>
                <c:pt idx="3">
                  <c:v>146768.1</c:v>
                </c:pt>
                <c:pt idx="4">
                  <c:v>21681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2D2AF-B952-46B8-948B-EC30CADA7152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54A1D-31D8-45EF-9EE8-4932E7800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487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57632-5607-4ECB-B73B-72DB6BC4F9F1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86161-32D2-4273-9565-E5065FBFF0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137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98D9F-50EE-4CFE-9F37-97F69210D06F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8780B-713A-4FCF-B036-A672942B31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778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F5199-40CD-45E5-9DC1-39BF91BAA01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72A0A-B0F5-45F9-8510-9ED2AAA13E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609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6E18C-67C2-4D30-862C-79D9B410308E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D273D-7825-4AAE-B6C2-E58F0DBBCD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31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52AA2-BFAB-40E7-B29F-638DE69C7121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D5210-C399-456E-9DE9-D18A143231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129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9700B-A202-4CDA-A112-59E38B6260ED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574AF-CAC1-4A96-9102-4EEADB504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48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0DF1C-F475-4D5D-A63E-D4FD031444E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ED9EF-C0C6-4DB4-96B4-6D2DFAFD55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670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49629-24A9-4A03-AB3D-847EE200574A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E3818-87F2-4594-9641-17CFAD146F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493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7BFC8-C133-4860-BC58-8D7E74E8EB9D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F0DC0-4A38-4833-B57C-F5967EE9A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444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46CFA-7E6E-4D5E-934F-78BF79F9E135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89A1A-9D9F-4862-B1F9-B5979D9D61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164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7301FF-A60A-40BC-B03B-9C827EA8C8B6}" type="datetimeFigureOut">
              <a:rPr lang="en-US"/>
              <a:pPr>
                <a:defRPr/>
              </a:pPr>
              <a:t>11/15/2011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46FFDE-73C2-41D7-A916-B72FD21CC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3.jpeg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Microsoft_Excel_97-20032.xls"/><Relationship Id="rId5" Type="http://schemas.openxmlformats.org/officeDocument/2006/relationships/image" Target="../media/image1.emf"/><Relationship Id="rId4" Type="http://schemas.openxmlformats.org/officeDocument/2006/relationships/oleObject" Target="../embeddings/_____Microsoft_Excel_97-20031.xls"/><Relationship Id="rId9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76200" y="676378"/>
            <a:ext cx="5253181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Структура расходов в разрезе источников финансирования</a:t>
            </a:r>
          </a:p>
        </p:txBody>
      </p:sp>
      <p:sp>
        <p:nvSpPr>
          <p:cNvPr id="2053" name="TextBox 8"/>
          <p:cNvSpPr txBox="1"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Информация о проекте расходов на 2012-2014 годы.</a:t>
            </a:r>
          </a:p>
          <a:p>
            <a:pPr algn="ctr" eaLnBrk="1" hangingPunct="1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Департамент архитектуры и градостроительства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76200" y="3417332"/>
            <a:ext cx="5280891" cy="461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Расходы на реализацию ведомственных и долгосрочных целевых программ в 2012 году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8"/>
          <p:cNvSpPr txBox="1">
            <a:spLocks noChangeArrowheads="1"/>
          </p:cNvSpPr>
          <p:nvPr/>
        </p:nvSpPr>
        <p:spPr bwMode="auto">
          <a:xfrm>
            <a:off x="5468972" y="3509664"/>
            <a:ext cx="3574257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Структура непрограммных расходов в 2012 году</a:t>
            </a:r>
          </a:p>
        </p:txBody>
      </p:sp>
      <p:graphicFrame>
        <p:nvGraphicFramePr>
          <p:cNvPr id="2060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4949462"/>
              </p:ext>
            </p:extLst>
          </p:nvPr>
        </p:nvGraphicFramePr>
        <p:xfrm>
          <a:off x="-9525" y="903288"/>
          <a:ext cx="5507038" cy="2455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6" name="Лист" r:id="rId4" imgW="5553024" imgH="2457583" progId="Excel.Sheet.8">
                  <p:embed/>
                </p:oleObj>
              </mc:Choice>
              <mc:Fallback>
                <p:oleObj name="Лист" r:id="rId4" imgW="5553024" imgH="2457583" progId="Excel.Sheet.8">
                  <p:embed/>
                  <p:pic>
                    <p:nvPicPr>
                      <p:cNvPr id="0" name="Диаграмма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9525" y="903288"/>
                        <a:ext cx="5507038" cy="2455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2" name="TextBox 5"/>
          <p:cNvSpPr txBox="1">
            <a:spLocks noChangeArrowheads="1"/>
          </p:cNvSpPr>
          <p:nvPr/>
        </p:nvSpPr>
        <p:spPr bwMode="auto">
          <a:xfrm>
            <a:off x="1747838" y="6419850"/>
            <a:ext cx="20372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1 275 583,0</a:t>
            </a:r>
          </a:p>
        </p:txBody>
      </p:sp>
      <p:sp>
        <p:nvSpPr>
          <p:cNvPr id="2064" name="TextBox 26"/>
          <p:cNvSpPr txBox="1">
            <a:spLocks noChangeArrowheads="1"/>
          </p:cNvSpPr>
          <p:nvPr/>
        </p:nvSpPr>
        <p:spPr bwMode="auto">
          <a:xfrm>
            <a:off x="6248400" y="6419850"/>
            <a:ext cx="192180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530 689,8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8"/>
          <p:cNvSpPr txBox="1">
            <a:spLocks noChangeArrowheads="1"/>
          </p:cNvSpPr>
          <p:nvPr/>
        </p:nvSpPr>
        <p:spPr bwMode="auto">
          <a:xfrm>
            <a:off x="5482827" y="676379"/>
            <a:ext cx="3574257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1600" b="1" i="0" u="none" strike="noStrike" kern="1200" baseline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Экономическая структура расходов на 2012 год</a:t>
            </a:r>
          </a:p>
        </p:txBody>
      </p:sp>
      <p:graphicFrame>
        <p:nvGraphicFramePr>
          <p:cNvPr id="2068" name="Диаграмма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7162678"/>
              </p:ext>
            </p:extLst>
          </p:nvPr>
        </p:nvGraphicFramePr>
        <p:xfrm>
          <a:off x="5111187" y="852577"/>
          <a:ext cx="4006850" cy="279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7" name="Лист" r:id="rId6" imgW="4010143" imgH="2809901" progId="Excel.Sheet.8">
                  <p:embed/>
                </p:oleObj>
              </mc:Choice>
              <mc:Fallback>
                <p:oleObj name="Лист" r:id="rId6" imgW="4010143" imgH="2809901" progId="Excel.Sheet.8">
                  <p:embed/>
                  <p:pic>
                    <p:nvPicPr>
                      <p:cNvPr id="0" name="Диаграмма 29"/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1187" y="852577"/>
                        <a:ext cx="4006850" cy="2795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9" name="TextBox 30"/>
          <p:cNvSpPr txBox="1">
            <a:spLocks noChangeArrowheads="1"/>
          </p:cNvSpPr>
          <p:nvPr/>
        </p:nvSpPr>
        <p:spPr bwMode="auto">
          <a:xfrm>
            <a:off x="6096000" y="3140075"/>
            <a:ext cx="20372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Всего расходов: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1 806 272,8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70" name="TextBox 6"/>
          <p:cNvSpPr txBox="1">
            <a:spLocks noChangeArrowheads="1"/>
          </p:cNvSpPr>
          <p:nvPr/>
        </p:nvSpPr>
        <p:spPr bwMode="auto">
          <a:xfrm>
            <a:off x="7902575" y="268288"/>
            <a:ext cx="10810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775559821"/>
              </p:ext>
            </p:extLst>
          </p:nvPr>
        </p:nvGraphicFramePr>
        <p:xfrm>
          <a:off x="0" y="3648164"/>
          <a:ext cx="5105400" cy="3209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092694284"/>
              </p:ext>
            </p:extLst>
          </p:nvPr>
        </p:nvGraphicFramePr>
        <p:xfrm>
          <a:off x="4727359" y="3648163"/>
          <a:ext cx="4416641" cy="3209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162</Words>
  <Application>Microsoft Office PowerPoint</Application>
  <PresentationFormat>Экран (4:3)</PresentationFormat>
  <Paragraphs>25</Paragraphs>
  <Slides>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Office Theme</vt:lpstr>
      <vt:lpstr>Лист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Евпак Наталья Владимировна</dc:creator>
  <cp:lastModifiedBy>Евпак Наталья Владимировна</cp:lastModifiedBy>
  <cp:revision>47</cp:revision>
  <cp:lastPrinted>2011-11-15T05:40:30Z</cp:lastPrinted>
  <dcterms:modified xsi:type="dcterms:W3CDTF">2011-11-15T10:18:20Z</dcterms:modified>
</cp:coreProperties>
</file>