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81800" cy="99187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99FF"/>
    <a:srgbClr val="FFCCCC"/>
    <a:srgbClr val="9AE189"/>
    <a:srgbClr val="FFCC99"/>
    <a:srgbClr val="99CCFF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3519900497512439"/>
          <c:y val="0.54942447233301883"/>
          <c:w val="0.41249999999999998"/>
          <c:h val="0.3532987204724409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explosion val="17"/>
          <c:dPt>
            <c:idx val="1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0.11769910291064363"/>
                  <c:y val="9.4480187000149846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1"/>
              <c:layout>
                <c:manualLayout>
                  <c:x val="8.6454734203000747E-2"/>
                  <c:y val="1.2465430487591737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2"/>
              <c:layout>
                <c:manualLayout>
                  <c:x val="-6.4970423473185254E-2"/>
                  <c:y val="0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800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3"/>
              <c:layout>
                <c:manualLayout>
                  <c:x val="-0.12787244877972342"/>
                  <c:y val="-8.233626816564206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4"/>
              <c:layout>
                <c:manualLayout>
                  <c:x val="-0.13228757785873782"/>
                  <c:y val="-0.27226180020979257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5"/>
              <c:layout>
                <c:manualLayout>
                  <c:x val="-3.4817644063148821E-2"/>
                  <c:y val="-0.4236367765715206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6"/>
              <c:layout>
                <c:manualLayout>
                  <c:x val="0.14467309123672975"/>
                  <c:y val="-0.34951992889358557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7"/>
              <c:layout>
                <c:manualLayout>
                  <c:x val="0.26686292944725193"/>
                  <c:y val="-0.2158355704666623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800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8"/>
              <c:layout>
                <c:manualLayout>
                  <c:x val="0.33106220864183022"/>
                  <c:y val="-8.1485446145707713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numFmt formatCode="0.0%" sourceLinked="0"/>
            <c:txPr>
              <a:bodyPr/>
              <a:lstStyle/>
              <a:p>
                <a:pPr>
                  <a:defRPr sz="9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1"/>
            <c:showVal val="1"/>
            <c:showCatName val="1"/>
            <c:showSerName val="0"/>
            <c:showPercent val="1"/>
            <c:showBubbleSize val="0"/>
            <c:separator>
</c:separator>
            <c:showLeaderLines val="1"/>
          </c:dLbls>
          <c:cat>
            <c:strRef>
              <c:f>Лист1!$A$2:$A$10</c:f>
              <c:strCache>
                <c:ptCount val="9"/>
                <c:pt idx="0">
                  <c:v>Поисково-спасательные работы на воде</c:v>
                </c:pt>
                <c:pt idx="1">
                  <c:v>Выполнение аварийно-спасательных работ</c:v>
                </c:pt>
                <c:pt idx="2">
                  <c:v>Организация культурных, досуговых мероприятий, направленных на сохранение семейных ценностей</c:v>
                </c:pt>
                <c:pt idx="3">
                  <c:v>Повышение эффективности расходов бюджета</c:v>
                </c:pt>
                <c:pt idx="4">
                  <c:v>Развитие малого и среднего предпринимательства</c:v>
                </c:pt>
                <c:pt idx="5">
                  <c:v>Развитие муниципальной службы</c:v>
                </c:pt>
                <c:pt idx="6">
                  <c:v>Развитие территориального общественного самоуправления</c:v>
                </c:pt>
                <c:pt idx="7">
                  <c:v>Предоставление субсидий на строительство или приобретение жилья за счет средств местного бюджета</c:v>
                </c:pt>
                <c:pt idx="8">
                  <c:v>Энергосбережение и повышение энергетической эффективности</c:v>
                </c:pt>
              </c:strCache>
            </c:strRef>
          </c:cat>
          <c:val>
            <c:numRef>
              <c:f>Лист1!$B$2:$B$10</c:f>
              <c:numCache>
                <c:formatCode>_-* #,##0.0_р_._-;\-* #,##0.0_р_._-;_-* "-"??_р_._-;_-@_-</c:formatCode>
                <c:ptCount val="9"/>
                <c:pt idx="0">
                  <c:v>32551</c:v>
                </c:pt>
                <c:pt idx="1">
                  <c:v>32397.5</c:v>
                </c:pt>
                <c:pt idx="2">
                  <c:v>28881.7</c:v>
                </c:pt>
                <c:pt idx="3">
                  <c:v>900</c:v>
                </c:pt>
                <c:pt idx="4">
                  <c:v>4078</c:v>
                </c:pt>
                <c:pt idx="5">
                  <c:v>2980</c:v>
                </c:pt>
                <c:pt idx="6">
                  <c:v>2801</c:v>
                </c:pt>
                <c:pt idx="7">
                  <c:v>20000</c:v>
                </c:pt>
                <c:pt idx="8">
                  <c:v>332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3355665538584639"/>
          <c:y val="0.40752860893827597"/>
          <c:w val="0.43927976034275823"/>
          <c:h val="0.4262946767373784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explosion val="20"/>
          <c:dPt>
            <c:idx val="1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</c:dPt>
          <c:dPt>
            <c:idx val="2"/>
            <c:bubble3D val="0"/>
            <c:spPr>
              <a:solidFill>
                <a:srgbClr val="FFFFCC"/>
              </a:solidFill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</c:dPt>
          <c:dPt>
            <c:idx val="4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</c:dPt>
          <c:dLbls>
            <c:dLbl>
              <c:idx val="0"/>
              <c:layout>
                <c:manualLayout>
                  <c:x val="6.4612450955375362E-3"/>
                  <c:y val="-1.78370483725649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1"/>
              <c:layout>
                <c:manualLayout>
                  <c:x val="-8.1280774235442721E-2"/>
                  <c:y val="-0.12951097813096993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2"/>
              <c:layout>
                <c:manualLayout>
                  <c:x val="3.1170067931715527E-2"/>
                  <c:y val="0.16248836389148855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 sz="700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3"/>
              <c:layout>
                <c:manualLayout>
                  <c:x val="-7.0300031177539676E-2"/>
                  <c:y val="-0.47253411077699919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4"/>
              <c:layout>
                <c:manualLayout>
                  <c:x val="0.10658326089895014"/>
                  <c:y val="-0.23386958087578305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5"/>
              <c:layout>
                <c:manualLayout>
                  <c:x val="0.38915094072622158"/>
                  <c:y val="4.8468208344600784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numFmt formatCode="0.0%" sourceLinked="0"/>
            <c:txPr>
              <a:bodyPr/>
              <a:lstStyle/>
              <a:p>
                <a:pPr>
                  <a:defRPr sz="7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1"/>
            <c:showVal val="1"/>
            <c:showCatName val="1"/>
            <c:showSerName val="0"/>
            <c:showPercent val="1"/>
            <c:showBubbleSize val="0"/>
            <c:separator>
</c:separator>
            <c:showLeaderLines val="1"/>
          </c:dLbls>
          <c:cat>
            <c:strRef>
              <c:f>Лист1!$A$2:$A$7</c:f>
              <c:strCache>
                <c:ptCount val="6"/>
                <c:pt idx="0">
                  <c:v>Расходы на выполнение функций структурными подразделениями Администрации города и подведомственными казенными учреждениями</c:v>
                </c:pt>
                <c:pt idx="1">
                  <c:v>Расходы на пенсионное обеспечение работников органов городского самоуправления и муниципальных организаций</c:v>
                </c:pt>
                <c:pt idx="2">
                  <c:v>Расходы на предоставление дополнительных мер социальной поддержки</c:v>
                </c:pt>
                <c:pt idx="3">
                  <c:v>Расходы на реализацию мероприятий федеральной целевой программы "Жилище"</c:v>
                </c:pt>
                <c:pt idx="4">
                  <c:v>Расходы на исполнение делегированных полномочий (доп.меры детям-сиротам, жилье отдельным категорриям граждан, псписки кандидатов в присяжные заседатели)</c:v>
                </c:pt>
                <c:pt idx="5">
                  <c:v>Расходы на коммунальное, информационное обслуживание и материально-техническое обеспечение деятельности структурных подразделений Администрации города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1018838.3999999999</c:v>
                </c:pt>
                <c:pt idx="1">
                  <c:v>24860.9</c:v>
                </c:pt>
                <c:pt idx="2">
                  <c:v>576</c:v>
                </c:pt>
                <c:pt idx="3">
                  <c:v>2471.4</c:v>
                </c:pt>
                <c:pt idx="4">
                  <c:v>328915.8</c:v>
                </c:pt>
                <c:pt idx="5">
                  <c:v>151314.29999999999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2D2AF-B952-46B8-948B-EC30CADA7152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54A1D-31D8-45EF-9EE8-4932E78001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487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57632-5607-4ECB-B73B-72DB6BC4F9F1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86161-32D2-4273-9565-E5065FBFF0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137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98D9F-50EE-4CFE-9F37-97F69210D06F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88780B-713A-4FCF-B036-A672942B31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7781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F5199-40CD-45E5-9DC1-39BF91BAA015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72A0A-B0F5-45F9-8510-9ED2AAA13E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609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6E18C-67C2-4D30-862C-79D9B410308E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D273D-7825-4AAE-B6C2-E58F0DBBCD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231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52AA2-BFAB-40E7-B29F-638DE69C7121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D5210-C399-456E-9DE9-D18A143231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129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9700B-A202-4CDA-A112-59E38B6260ED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574AF-CAC1-4A96-9102-4EEADB504D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248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0DF1C-F475-4D5D-A63E-D4FD031444E5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ED9EF-C0C6-4DB4-96B4-6D2DFAFD55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670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49629-24A9-4A03-AB3D-847EE200574A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E3818-87F2-4594-9641-17CFAD146F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493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7BFC8-C133-4860-BC58-8D7E74E8EB9D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F0DC0-4A38-4833-B57C-F5967EE9A1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444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46CFA-7E6E-4D5E-934F-78BF79F9E135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89A1A-9D9F-4862-B1F9-B5979D9D61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164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67301FF-A60A-40BC-B03B-9C827EA8C8B6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946FFDE-73C2-41D7-A916-B72FD21CCA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_____Microsoft_Excel_97-20032.xls"/><Relationship Id="rId3" Type="http://schemas.openxmlformats.org/officeDocument/2006/relationships/image" Target="../media/image3.jpe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emf"/><Relationship Id="rId11" Type="http://schemas.openxmlformats.org/officeDocument/2006/relationships/chart" Target="../charts/chart2.xml"/><Relationship Id="rId5" Type="http://schemas.openxmlformats.org/officeDocument/2006/relationships/oleObject" Target="../embeddings/_____Microsoft_Excel_97-20031.xls"/><Relationship Id="rId10" Type="http://schemas.openxmlformats.org/officeDocument/2006/relationships/chart" Target="../charts/chart1.xml"/><Relationship Id="rId4" Type="http://schemas.openxmlformats.org/officeDocument/2006/relationships/oleObject" Target="../embeddings/oleObject1.bin"/><Relationship Id="rId9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76200" y="676378"/>
            <a:ext cx="5253181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1600" b="1" i="0" u="none" strike="noStrike" kern="1200" baseline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Структура расходов в разрезе источников финансирования</a:t>
            </a:r>
          </a:p>
        </p:txBody>
      </p:sp>
      <p:sp>
        <p:nvSpPr>
          <p:cNvPr id="2053" name="TextBox 8"/>
          <p:cNvSpPr txBox="1"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Информация о проекте расходов на 2012-2014 годы.</a:t>
            </a:r>
          </a:p>
          <a:p>
            <a:pPr algn="ctr" eaLnBrk="1" hangingPunct="1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Администрация города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8"/>
          <p:cNvSpPr txBox="1">
            <a:spLocks noChangeArrowheads="1"/>
          </p:cNvSpPr>
          <p:nvPr/>
        </p:nvSpPr>
        <p:spPr bwMode="auto">
          <a:xfrm>
            <a:off x="76200" y="3417332"/>
            <a:ext cx="5280891" cy="4616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1600" b="1" i="0" u="none" strike="noStrike" kern="1200" baseline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Расходы на реализацию ведомственных и долгосрочных целевых программ в 2012 году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8"/>
          <p:cNvSpPr txBox="1">
            <a:spLocks noChangeArrowheads="1"/>
          </p:cNvSpPr>
          <p:nvPr/>
        </p:nvSpPr>
        <p:spPr bwMode="auto">
          <a:xfrm>
            <a:off x="5468972" y="3509664"/>
            <a:ext cx="3574257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Структура непрограммных расходов в 2012 году</a:t>
            </a:r>
          </a:p>
        </p:txBody>
      </p:sp>
      <p:graphicFrame>
        <p:nvGraphicFramePr>
          <p:cNvPr id="2060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5209017"/>
              </p:ext>
            </p:extLst>
          </p:nvPr>
        </p:nvGraphicFramePr>
        <p:xfrm>
          <a:off x="-9525" y="903288"/>
          <a:ext cx="5507038" cy="2455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0" name="Лист" r:id="rId5" imgW="5553024" imgH="2457583" progId="Excel.Sheet.8">
                  <p:embed/>
                </p:oleObj>
              </mc:Choice>
              <mc:Fallback>
                <p:oleObj name="Лист" r:id="rId5" imgW="5553024" imgH="2457583" progId="Excel.Sheet.8">
                  <p:embed/>
                  <p:pic>
                    <p:nvPicPr>
                      <p:cNvPr id="0" name="Диаграмма 1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9525" y="903288"/>
                        <a:ext cx="5507038" cy="2455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2" name="TextBox 5"/>
          <p:cNvSpPr txBox="1">
            <a:spLocks noChangeArrowheads="1"/>
          </p:cNvSpPr>
          <p:nvPr/>
        </p:nvSpPr>
        <p:spPr bwMode="auto">
          <a:xfrm>
            <a:off x="1747838" y="6419850"/>
            <a:ext cx="192180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Всего расходов: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124 921,2</a:t>
            </a:r>
            <a:endParaRPr lang="ru-RU" sz="1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64" name="TextBox 26"/>
          <p:cNvSpPr txBox="1">
            <a:spLocks noChangeArrowheads="1"/>
          </p:cNvSpPr>
          <p:nvPr/>
        </p:nvSpPr>
        <p:spPr bwMode="auto">
          <a:xfrm>
            <a:off x="6248400" y="6419849"/>
            <a:ext cx="20372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Всего расходов: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1 526 976,8</a:t>
            </a:r>
            <a:endParaRPr lang="ru-RU" sz="1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8"/>
          <p:cNvSpPr txBox="1">
            <a:spLocks noChangeArrowheads="1"/>
          </p:cNvSpPr>
          <p:nvPr/>
        </p:nvSpPr>
        <p:spPr bwMode="auto">
          <a:xfrm>
            <a:off x="5482827" y="676379"/>
            <a:ext cx="3574257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1600" b="1" i="0" u="none" strike="noStrike" kern="1200" baseline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Экономическая структура расходов на 2012 год</a:t>
            </a:r>
          </a:p>
        </p:txBody>
      </p:sp>
      <p:graphicFrame>
        <p:nvGraphicFramePr>
          <p:cNvPr id="2068" name="Диаграмма 2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4013895"/>
              </p:ext>
            </p:extLst>
          </p:nvPr>
        </p:nvGraphicFramePr>
        <p:xfrm>
          <a:off x="5146767" y="837811"/>
          <a:ext cx="4006850" cy="2795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1" name="Лист" r:id="rId8" imgW="4010143" imgH="2809901" progId="Excel.Sheet.8">
                  <p:embed/>
                </p:oleObj>
              </mc:Choice>
              <mc:Fallback>
                <p:oleObj name="Лист" r:id="rId8" imgW="4010143" imgH="2809901" progId="Excel.Sheet.8">
                  <p:embed/>
                  <p:pic>
                    <p:nvPicPr>
                      <p:cNvPr id="0" name="Диаграмма 29"/>
                      <p:cNvPicPr>
                        <a:picLocks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6767" y="837811"/>
                        <a:ext cx="4006850" cy="2795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9" name="TextBox 30"/>
          <p:cNvSpPr txBox="1">
            <a:spLocks noChangeArrowheads="1"/>
          </p:cNvSpPr>
          <p:nvPr/>
        </p:nvSpPr>
        <p:spPr bwMode="auto">
          <a:xfrm>
            <a:off x="6190692" y="3278832"/>
            <a:ext cx="20372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Всего расходов: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1 651 898,0</a:t>
            </a:r>
            <a:endParaRPr lang="ru-RU" sz="1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70" name="TextBox 6"/>
          <p:cNvSpPr txBox="1">
            <a:spLocks noChangeArrowheads="1"/>
          </p:cNvSpPr>
          <p:nvPr/>
        </p:nvSpPr>
        <p:spPr bwMode="auto">
          <a:xfrm>
            <a:off x="7902575" y="268288"/>
            <a:ext cx="10810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882780174"/>
              </p:ext>
            </p:extLst>
          </p:nvPr>
        </p:nvGraphicFramePr>
        <p:xfrm>
          <a:off x="76200" y="3614872"/>
          <a:ext cx="5105400" cy="3209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788714605"/>
              </p:ext>
            </p:extLst>
          </p:nvPr>
        </p:nvGraphicFramePr>
        <p:xfrm>
          <a:off x="4727359" y="3654082"/>
          <a:ext cx="4416641" cy="32098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</TotalTime>
  <Words>184</Words>
  <Application>Microsoft Office PowerPoint</Application>
  <PresentationFormat>Экран (4:3)</PresentationFormat>
  <Paragraphs>25</Paragraphs>
  <Slides>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Office Theme</vt:lpstr>
      <vt:lpstr>Лист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Евпак Наталья Владимировна</dc:creator>
  <cp:lastModifiedBy>Евпак Наталья Владимировна</cp:lastModifiedBy>
  <cp:revision>49</cp:revision>
  <cp:lastPrinted>2011-11-15T07:33:55Z</cp:lastPrinted>
  <dcterms:modified xsi:type="dcterms:W3CDTF">2011-11-15T09:42:55Z</dcterms:modified>
</cp:coreProperties>
</file>